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5" r:id="rId7"/>
    <p:sldId id="261" r:id="rId8"/>
    <p:sldId id="262" r:id="rId9"/>
    <p:sldId id="263" r:id="rId10"/>
    <p:sldId id="266" r:id="rId11"/>
    <p:sldId id="258" r:id="rId12"/>
    <p:sldId id="271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>
        <p:scale>
          <a:sx n="77" d="100"/>
          <a:sy n="77" d="100"/>
        </p:scale>
        <p:origin x="-462" y="-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50098609" y="2967335"/>
            <a:ext cx="712389251" cy="1142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18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Miejskie Przedsiębiorstwo Wodociągów i Kanalizacji Sp. z o.o.</a:t>
            </a:r>
          </a:p>
          <a:p>
            <a:pPr algn="ctr"/>
            <a:r>
              <a:rPr lang="pl-PL" sz="18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 Mysłowicach</a:t>
            </a:r>
          </a:p>
          <a:p>
            <a:pPr algn="ctr"/>
            <a:endParaRPr lang="pl-PL" sz="18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pl-PL" sz="18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Zagrożenia i szanse</a:t>
            </a:r>
            <a:endParaRPr lang="pl-PL" sz="18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52808" y="1478504"/>
            <a:ext cx="11486414" cy="45858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Miejskie Przedsiębiorstwo Wodociągów </a:t>
            </a:r>
            <a:br>
              <a:rPr lang="pl-PL" sz="4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Kanalizacji Sp. z o.o.</a:t>
            </a:r>
          </a:p>
          <a:p>
            <a:pPr algn="ctr"/>
            <a:r>
              <a:rPr lang="pl-PL" sz="4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Mysłowicach</a:t>
            </a:r>
          </a:p>
          <a:p>
            <a:pPr algn="ctr"/>
            <a:endParaRPr lang="pl-PL" sz="4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Zagrożenia i szanse</a:t>
            </a:r>
          </a:p>
          <a:p>
            <a:pPr algn="ctr"/>
            <a:endParaRPr lang="pl-PL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30.01.2019r.</a:t>
            </a:r>
            <a:endParaRPr lang="pl-PL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018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15934" y="1001041"/>
            <a:ext cx="103884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Sytuacja finansowa Spółki </a:t>
            </a:r>
            <a:r>
              <a:rPr lang="pl-PL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 dzień 31.12.2018r.</a:t>
            </a:r>
            <a:r>
              <a:rPr lang="pl-PL" sz="2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pl-PL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 kontekście działań</a:t>
            </a:r>
          </a:p>
          <a:p>
            <a:pPr algn="ctr"/>
            <a:r>
              <a:rPr lang="pl-PL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Zarządów Spółki w latach 2004-2018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066800" y="2168769"/>
            <a:ext cx="99528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Brak spójnej polityki finansowo-ekonomicznej</a:t>
            </a:r>
          </a:p>
          <a:p>
            <a:pPr marL="342900" indent="-342900">
              <a:buAutoNum type="arabicPeriod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Sprzeczne koncepcje rozwoju działalności Spółki</a:t>
            </a:r>
          </a:p>
          <a:p>
            <a:pPr marL="342900" indent="-342900">
              <a:buAutoNum type="arabicPeriod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Brak kontrolingu najważniejszych procesów zarządczych</a:t>
            </a:r>
          </a:p>
          <a:p>
            <a:pPr marL="342900" indent="-342900">
              <a:buAutoNum type="arabicPeriod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Nieracjonalna polityka zakupowa w zakresie środków technicznych i usług zewnętrznych </a:t>
            </a:r>
          </a:p>
          <a:p>
            <a:pPr marL="342900" indent="-342900">
              <a:buAutoNum type="arabicPeriod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Przerost zatrudnienia </a:t>
            </a:r>
          </a:p>
          <a:p>
            <a:pPr marL="342900" indent="-342900">
              <a:buAutoNum type="arabicPeriod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Niska efektywność windykacji należności Spółki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7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183762"/>
              </p:ext>
            </p:extLst>
          </p:nvPr>
        </p:nvGraphicFramePr>
        <p:xfrm>
          <a:off x="892539" y="486540"/>
          <a:ext cx="10220940" cy="5890811"/>
        </p:xfrm>
        <a:graphic>
          <a:graphicData uri="http://schemas.openxmlformats.org/drawingml/2006/table">
            <a:tbl>
              <a:tblPr firstRow="1" firstCol="1" bandRow="1"/>
              <a:tblGrid>
                <a:gridCol w="425630"/>
                <a:gridCol w="3407220"/>
                <a:gridCol w="1277618"/>
                <a:gridCol w="1277618"/>
                <a:gridCol w="1277618"/>
                <a:gridCol w="1277618"/>
                <a:gridCol w="1277618"/>
              </a:tblGrid>
              <a:tr h="617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Lp.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Wyszczególnienie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(szacunkowo)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8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Przychody netto ze sprzedaży, w tym: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47 836 000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47 334 000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44 516 000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41 608 000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40 726 000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617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AI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Sprzedaż wody w zł: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 ilości m3: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17 640 604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4F81B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2 805 453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17 628 086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4F81B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2 763 168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17 981 943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pl-PL" sz="1000">
                          <a:solidFill>
                            <a:srgbClr val="4F81B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2 682 755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18 527 654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4F81B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2 722 535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18 847 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522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rgbClr val="4F81B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2 741 413</a:t>
                      </a:r>
                      <a:endParaRPr lang="pl-PL" sz="1000" kern="1200" dirty="0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AII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Odprowadzanie ścieków  w zł: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 ilości m3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24 221 807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4F81B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2 459 504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24 255 551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4F81B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2 404 787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24 220 640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pl-PL" sz="1000">
                          <a:solidFill>
                            <a:srgbClr val="4F81B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2 364 158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21 180 654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4F81B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2 389 535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20 646 944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rgbClr val="4F81B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2 404 727</a:t>
                      </a:r>
                      <a:endParaRPr lang="pl-PL" sz="1000" kern="1200" dirty="0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AIII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Dzierżawa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62 459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71 270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  47 838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  23 443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AIV 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Pozostałe usługi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1 502 593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1 929 822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2 285 744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1 592 193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1 187 136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AV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Budowa przyłączy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107 850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109 081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468 687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   13 542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AVI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Sprzedaż materiałów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64 735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27 384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  20 626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2580" algn="l"/>
                          <a:tab pos="492760" algn="ctr"/>
                        </a:tabLs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8 328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     7 291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AVII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Naprawa nawierzchni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1 181 007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609 063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127 276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202 813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Koszty działalności operacyjnej, w tym: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47 670 000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47 201 000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49 320 000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46 433 000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43 978 582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08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Amortyzacja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7 281 000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7 784 000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8 343 000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8 329 000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8 191 000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BII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Zużycie materiałów i energii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13 033 000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11 714 000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11 533 000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10 478 000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9 762 983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BIII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Usługi obce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10 767 000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10 056 000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10 813 000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9 836 000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9 798 170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BIV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Podatki i opłaty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5 702 000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5 493 000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5 644 000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5 604 000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5 720 5261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BV 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Wynagrodzenia +Ubezp.społ.+Inne Wydatki</a:t>
                      </a: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10 517 000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11 754 000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12 767 000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11 833 000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0 505 903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Zysk/strata ze sprzedaży (A-B)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166 000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133 000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-4 812 000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- 4 825 000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pl-PL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- 3 252 584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749" marR="33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890953" y="164123"/>
            <a:ext cx="7702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Wyniki ekonomiczne MPWiK Sp. z o.o. w latach 2014-2018 (trendy)- cz.1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989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042993"/>
              </p:ext>
            </p:extLst>
          </p:nvPr>
        </p:nvGraphicFramePr>
        <p:xfrm>
          <a:off x="1006618" y="623326"/>
          <a:ext cx="9942735" cy="5918154"/>
        </p:xfrm>
        <a:graphic>
          <a:graphicData uri="http://schemas.openxmlformats.org/drawingml/2006/table">
            <a:tbl>
              <a:tblPr firstRow="1" firstCol="1" bandRow="1"/>
              <a:tblGrid>
                <a:gridCol w="414046"/>
                <a:gridCol w="3314479"/>
                <a:gridCol w="1242842"/>
                <a:gridCol w="1242842"/>
                <a:gridCol w="1242842"/>
                <a:gridCol w="1242842"/>
                <a:gridCol w="1242842"/>
              </a:tblGrid>
              <a:tr h="36561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kern="1200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Lp.</a:t>
                      </a:r>
                    </a:p>
                  </a:txBody>
                  <a:tcPr marL="33749" marR="33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kern="1200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Wyszczególnienie</a:t>
                      </a:r>
                    </a:p>
                  </a:txBody>
                  <a:tcPr marL="33749" marR="33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kern="1200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33749" marR="33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kern="1200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33749" marR="33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kern="1200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33749" marR="33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kern="1200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33749" marR="33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kern="1200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kern="1200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(szacunkowo)</a:t>
                      </a:r>
                    </a:p>
                  </a:txBody>
                  <a:tcPr marL="33749" marR="33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6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Pozostałe przychody operacyjne, w tym dotacje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5 053 000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3 192 000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2 781 000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2 075 000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3 508 307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6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Pozostałe koszty operacyjne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    274 000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   108 000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317 000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1 368 000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375 700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6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Zysk/strata na działalności operacyjnej (C+D – E)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4 137 000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3 120 000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- 2 439 000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 4 278 000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pl-PL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- 3 374 307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6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Przychody finansowe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1 162 000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271 000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120 000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60 000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    167 881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6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Koszty finansowe, w tym odsetki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4 438 000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3 110 000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4 653 000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5 385 000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5 162  347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6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Zysk/strata netto [F+G -H ]– podatek dochodowy)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753 000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102 000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l-PL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- 6 983 000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pl-PL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 9 603 000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-  5 236 976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54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Wysokość taryf uchwalonych przez Radę Miasta Mysłowice, w tym: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54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wodociągowa za  1 m3 wody  netto/brutto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uwaga: obniżka w stosunku do 2013 r. (6,79/7,33)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6,15/ 6,64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6,35/6,89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6,58/ 7,11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6,72/7,26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6,72/7,26*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kanalizacyjna za  1 m3  ścieków  netto/brutto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uwaga: obniżka w stosunku do 2013 (10,81/11,67)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9,69/10,47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10,02/10,82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10,09/10,90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8,39/9,06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8,39/9,06*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Zatrudnienie ogółem ,w tym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6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Osoby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Etaty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232,375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235,3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143,125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890953" y="164123"/>
            <a:ext cx="7702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Wyniki ekonomiczne MPWiK Sp. z o.o. w latach 2014-2018 (trendy)- cz.2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1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180236" y="1001041"/>
            <a:ext cx="988634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1. Przywrócenie rentowności Spółki poprzez wprowadzenie urealnionych taryf na zbiorowe zaopatrzenie w wodę i zbiorowe odprowadzenie ścieków w wysokości: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stawka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 1m</a:t>
            </a:r>
            <a:r>
              <a:rPr lang="pl-P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wody-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9,32 zł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brutto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tawka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 1m</a:t>
            </a:r>
            <a:r>
              <a:rPr lang="pl-PL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ścieków-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12,02 zł brutto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2.  Podjęcie rozmów z wierzycielami w celu renegocjacji warunków spłaty zadłużenia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3.  Skoncentrowanie działalności na realizacji podstawowych zadań statutowych, w tym 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poprawie efektywności zarządzania posiadanym systemem wodociągowym i kanalizacyjnym (wdrożenie systemu informacji geograficznej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GIS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poprawie stanu technicznego sieci poprzez wzrost nakładów inwestycyjnych;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ograniczeniu strat wody;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zwiększeniu liczby odbiorców usług;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kontroli nielegalnych poborów i zrzutów ścieków;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4. Rozwiązanie umowy z Gminą na utrzymywanie kanalizacji deszczowej.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5. Racjonalne ograniczenie zatrudnienia.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6. Zbycie majątku nieoperacyjnego (nieruchomości gruntowe), zbędnych urządzeń i sprzętu budowlanego.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7. Wyeliminowanie kosztów niezwiązanych z działalnością podstawową (np. usługi public relations, marketing itp.).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8. Aktywna windykacja należności Spółki.</a:t>
            </a:r>
          </a:p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180236" y="770208"/>
            <a:ext cx="42755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 restrukturyzacyjny</a:t>
            </a:r>
          </a:p>
        </p:txBody>
      </p:sp>
    </p:spTree>
    <p:extLst>
      <p:ext uri="{BB962C8B-B14F-4D97-AF65-F5344CB8AC3E}">
        <p14:creationId xmlns:p14="http://schemas.microsoft.com/office/powerpoint/2010/main" val="398807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13692" y="644769"/>
            <a:ext cx="7702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Ad.1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Wprowadzenie taryfy na zbiorowe zaopatrzenie w wodę-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Wprowadzenie taryfy na zbiorowe odprowadzenie ścieków- 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716165"/>
              </p:ext>
            </p:extLst>
          </p:nvPr>
        </p:nvGraphicFramePr>
        <p:xfrm>
          <a:off x="1225795" y="2325558"/>
          <a:ext cx="6476267" cy="3782163"/>
        </p:xfrm>
        <a:graphic>
          <a:graphicData uri="http://schemas.openxmlformats.org/drawingml/2006/table">
            <a:tbl>
              <a:tblPr firstRow="1" firstCol="1" bandRow="1"/>
              <a:tblGrid>
                <a:gridCol w="2025454"/>
                <a:gridCol w="2164813"/>
                <a:gridCol w="2286000"/>
              </a:tblGrid>
              <a:tr h="242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Województwo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Cena najniższa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Cena najwyższa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</a:tabLs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dolnośląskie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Oleśnica – 8,49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Szklarska Poręba – 33,13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kujawsko – pomorskie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Cekcyn i Kęsowo – 6,16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Aleksandrów</a:t>
                      </a:r>
                      <a:r>
                        <a:rPr lang="pl-PL" sz="11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Kujawski – 13,27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łódzkie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Pajęczno – 6,43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Sieradz – 16,07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lubelskie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Biała Podlaska i Zamość – 6,56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Zwierzyniec – 11,97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lubuskie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Bytom Odrzański – 4,83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Lubsko – 14,52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małopolskie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Miechów – 6,74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Maków Podhalański – 21,16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mazowieckie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Przasnysz – 9,85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Stare Babice – 21,15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opolskie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Baborów – 7,34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Głuchołazy – 15,09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podkarpackie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Leżajsk – 6,78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Jedlicze – 16,18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podlaskie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Nowogród – 6,77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Orlikowo – 18,22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pomorskie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Lębork – 6,37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Władysławowo – 13,54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śląskie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Bielsko – Biała – 9,14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Ustroń/Cisownica – 24,02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świętokrzyskie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Łopuszno – 6,37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Gmina Rytwiany – 17,85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warmińsko - mazurskie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Działdowo – 6,63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Gmina Miłki – 22,15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wielkopolskie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Koło – 7,26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Wieleń – 23,23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zachodniopomorskie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Nowogard – 7,18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Sławobrze</a:t>
                      </a: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– 22,57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3692" y="1993967"/>
            <a:ext cx="5852884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60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60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60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60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60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0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0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0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0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</a:tabLst>
            </a:pPr>
            <a:r>
              <a:rPr kumimoji="0" lang="pl-PL" altLang="pl-P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STAWKI CEN METRA SZEŚCIENNEGO WODY I ŚCIEKÓW W POLSCE W 2019 R. [ZŁ]</a:t>
            </a:r>
            <a:endParaRPr kumimoji="0" lang="pl-PL" alt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</a:tabLst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20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406769" y="914348"/>
            <a:ext cx="9167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Ad.5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21089"/>
              </p:ext>
            </p:extLst>
          </p:nvPr>
        </p:nvGraphicFramePr>
        <p:xfrm>
          <a:off x="1493129" y="1789967"/>
          <a:ext cx="4040163" cy="3966062"/>
        </p:xfrm>
        <a:graphic>
          <a:graphicData uri="http://schemas.openxmlformats.org/drawingml/2006/table">
            <a:tbl>
              <a:tblPr firstRow="1" firstCol="1" bandRow="1"/>
              <a:tblGrid>
                <a:gridCol w="452902"/>
                <a:gridCol w="2602523"/>
                <a:gridCol w="984738"/>
              </a:tblGrid>
              <a:tr h="396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Lp.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Nazwa działu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Ilość etatów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 Eksploatacji Wodociągowej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 Eksploatacji Kanalizacyjnej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 Monitoringu i Automatyki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81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 Logistyki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 Realizacji Projektów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 Odtworzeń Nawierzchni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21,125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 Sprzedaży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Zarząd i administracja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29,5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Ogółem: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143,625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06769" y="1324656"/>
            <a:ext cx="34660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MPWiK Sp. z o.o. – STRUKTURA ZATRUDNIENIA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NA DZIEŃ 31.12.2018 R. (ETATY)</a:t>
            </a:r>
            <a:endParaRPr kumimoji="0" lang="pl-PL" alt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381839"/>
              </p:ext>
            </p:extLst>
          </p:nvPr>
        </p:nvGraphicFramePr>
        <p:xfrm>
          <a:off x="5990492" y="1769079"/>
          <a:ext cx="5146430" cy="3998673"/>
        </p:xfrm>
        <a:graphic>
          <a:graphicData uri="http://schemas.openxmlformats.org/drawingml/2006/table">
            <a:tbl>
              <a:tblPr/>
              <a:tblGrid>
                <a:gridCol w="558888"/>
                <a:gridCol w="558888"/>
                <a:gridCol w="2445137"/>
                <a:gridCol w="1024629"/>
                <a:gridCol w="558888"/>
              </a:tblGrid>
              <a:tr h="1989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Lp.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KOMÓRKA ORGANIZACYJNA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OGÓŁEM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ETATY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Zarząd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Dyrekcja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Pełnomocnik ds.zarządzania jakością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Specjalista ds.tech i ochrony środ.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Biuro Zarządu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BHP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Kasa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Dział Księgowości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Dział Transportu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 tym:</a:t>
                      </a:r>
                    </a:p>
                  </a:txBody>
                  <a:tcPr marL="8518" marR="8518" marT="8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Dział Handlowy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_odczytywacze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_magazyn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_specjalista ds.handlowych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 tym:</a:t>
                      </a:r>
                    </a:p>
                  </a:txBody>
                  <a:tcPr marL="8518" marR="8518" marT="8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Dział Kadr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_sprzątaczka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_stróże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Dział Techniczny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Zakład Budownictwa Inżynieryjnego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Zakład Eksploatacji Sieci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92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Razem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80,5</a:t>
                      </a:r>
                    </a:p>
                  </a:txBody>
                  <a:tcPr marL="8518" marR="8518" marT="8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990491" y="1283680"/>
            <a:ext cx="382027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PIK Sp. z o.o. Pszczyna- STRUKTURA ZATRUDNIENIA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1100" b="1" dirty="0" smtClean="0">
                <a:latin typeface="Arial" panose="020B0604020202020204" pitchFamily="34" charset="0"/>
                <a:cs typeface="Arial" pitchFamily="34" charset="0"/>
              </a:rPr>
              <a:t>NA DZIEŃ 31.12.2017 R.</a:t>
            </a:r>
            <a:endParaRPr kumimoji="0" lang="pl-PL" alt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7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06769" y="914348"/>
            <a:ext cx="91674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Ad.6</a:t>
            </a:r>
          </a:p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Wykaz nieruchomości gruntowych do zbycia:</a:t>
            </a:r>
          </a:p>
          <a:p>
            <a:pPr marL="342900" indent="-342900">
              <a:buFontTx/>
              <a:buAutoNum type="arabicPeriod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ul. Obrzeżna Północna- 91 344 m</a:t>
            </a:r>
            <a:r>
              <a:rPr lang="pl-P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l. Bończyka- 98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309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l. Topolowa- 10 627 m</a:t>
            </a:r>
            <a:r>
              <a:rPr lang="pl-P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l. Sułkowskiego 3a- 6 555 m</a:t>
            </a:r>
            <a:r>
              <a:rPr lang="pl-P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342900" indent="-342900">
              <a:buFontTx/>
              <a:buAutoNum type="arabicPeriod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l. Oświęcimska 5a- 6 084 m</a:t>
            </a:r>
            <a:r>
              <a:rPr lang="pl-P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Podatek od nieruchomości i opłaty za wieczyste użytkowanie nieruchomości nieoperacyjnych kosztowały Spółkę ok. 215 000 zł w 2018r.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3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346886" y="545067"/>
            <a:ext cx="92510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MPWiK Sp. z o.o.</a:t>
            </a:r>
          </a:p>
          <a:p>
            <a:pPr algn="ctr"/>
            <a:r>
              <a:rPr lang="pl-PL" sz="1400" dirty="0" smtClean="0"/>
              <a:t>w Mysłowicach</a:t>
            </a:r>
          </a:p>
          <a:p>
            <a:pPr algn="ctr"/>
            <a:r>
              <a:rPr lang="pl-PL" sz="1400" dirty="0" smtClean="0"/>
              <a:t>ul. Fabryczna 10</a:t>
            </a:r>
          </a:p>
          <a:p>
            <a:pPr algn="ctr"/>
            <a:r>
              <a:rPr lang="pl-PL" sz="1400" dirty="0" smtClean="0"/>
              <a:t>Data powstania- 06.08.2004r.</a:t>
            </a:r>
          </a:p>
          <a:p>
            <a:pPr algn="ctr"/>
            <a:r>
              <a:rPr lang="pl-PL" sz="1400" dirty="0" smtClean="0"/>
              <a:t>Forma organizacyjno</a:t>
            </a:r>
            <a:r>
              <a:rPr lang="pl-PL" sz="1400" dirty="0"/>
              <a:t>-</a:t>
            </a:r>
            <a:r>
              <a:rPr lang="pl-PL" sz="1400" dirty="0" smtClean="0"/>
              <a:t>prawna- spółka komunalna</a:t>
            </a:r>
          </a:p>
          <a:p>
            <a:pPr algn="ctr"/>
            <a:r>
              <a:rPr lang="pl-PL" sz="1400" dirty="0" smtClean="0"/>
              <a:t>Właściciel- Gmina Mysłowice </a:t>
            </a:r>
          </a:p>
        </p:txBody>
      </p:sp>
      <p:sp>
        <p:nvSpPr>
          <p:cNvPr id="7" name="Strzałka w dół 6"/>
          <p:cNvSpPr/>
          <p:nvPr/>
        </p:nvSpPr>
        <p:spPr>
          <a:xfrm>
            <a:off x="5857102" y="1930062"/>
            <a:ext cx="230659" cy="4849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664043" y="3785182"/>
            <a:ext cx="419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Regulowana przepisami Ustawy Kodeks spółek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andlowych z 15 września 2000r.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4632160" y="2438736"/>
            <a:ext cx="268054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pl-PL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Charakter działalności</a:t>
            </a:r>
            <a:endParaRPr lang="pl-PL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Strzałka w dół 9"/>
          <p:cNvSpPr/>
          <p:nvPr/>
        </p:nvSpPr>
        <p:spPr>
          <a:xfrm rot="3200935">
            <a:off x="5041557" y="2808068"/>
            <a:ext cx="255373" cy="56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dół 10"/>
          <p:cNvSpPr/>
          <p:nvPr/>
        </p:nvSpPr>
        <p:spPr>
          <a:xfrm rot="18538480">
            <a:off x="6581759" y="2826903"/>
            <a:ext cx="255373" cy="56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6810548" y="3669519"/>
            <a:ext cx="42151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 obszarze tzw. użyteczności publicznej realizowana w ramach zadań własnych gminy (zaopatrzenie wspólnoty samorządowej w wodę </a:t>
            </a:r>
            <a:b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odprowadzenie ścieków)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3879390" y="3300187"/>
            <a:ext cx="150554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gospodarcza</a:t>
            </a:r>
            <a:endParaRPr lang="pl-PL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6810548" y="3300187"/>
            <a:ext cx="122341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społeczna</a:t>
            </a:r>
            <a:endParaRPr lang="pl-PL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trzałka w dół 14"/>
          <p:cNvSpPr/>
          <p:nvPr/>
        </p:nvSpPr>
        <p:spPr>
          <a:xfrm>
            <a:off x="3146850" y="4454363"/>
            <a:ext cx="255373" cy="56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8549254" y="4623626"/>
            <a:ext cx="255373" cy="56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/>
          <p:cNvSpPr txBox="1"/>
          <p:nvPr/>
        </p:nvSpPr>
        <p:spPr>
          <a:xfrm>
            <a:off x="2734958" y="5270980"/>
            <a:ext cx="1795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zarobkowa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8020191" y="5232967"/>
            <a:ext cx="1795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niezarobkowa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Łącznik prosty ze strzałką 20"/>
          <p:cNvCxnSpPr/>
          <p:nvPr/>
        </p:nvCxnSpPr>
        <p:spPr>
          <a:xfrm>
            <a:off x="4221890" y="5419115"/>
            <a:ext cx="350108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5430265" y="4790297"/>
            <a:ext cx="1795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 Spółki</a:t>
            </a:r>
            <a:endParaRPr lang="pl-PL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4624781" y="5155307"/>
            <a:ext cx="27859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Bilansowanie potrzeb w oparciu o możliwości finansowe Spółki </a:t>
            </a:r>
            <a:b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Właściciela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31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 txBox="1">
            <a:spLocks noGrp="1"/>
          </p:cNvSpPr>
          <p:nvPr>
            <p:ph type="title"/>
          </p:nvPr>
        </p:nvSpPr>
        <p:spPr>
          <a:xfrm>
            <a:off x="833621" y="976270"/>
            <a:ext cx="10364451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Przychody netto- 40 726 000 zł</a:t>
            </a: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Koszty ogółem-     45 888 300 zł</a:t>
            </a: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Strata-                        </a:t>
            </a:r>
            <a:r>
              <a:rPr lang="pl-P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5 237 000 zł</a:t>
            </a:r>
            <a:br>
              <a:rPr lang="pl-P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372441"/>
              </p:ext>
            </p:extLst>
          </p:nvPr>
        </p:nvGraphicFramePr>
        <p:xfrm>
          <a:off x="2160954" y="3568374"/>
          <a:ext cx="8128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69"/>
                <a:gridCol w="2227385"/>
                <a:gridCol w="1535723"/>
                <a:gridCol w="1699846"/>
                <a:gridCol w="2071077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Lp.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Wierzyciel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Kapitał [zł]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Odsetki [zł]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</a:t>
                      </a:r>
                      <a:r>
                        <a:rPr lang="pl-PL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spłaty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NFOŚiGW/BOŚ</a:t>
                      </a:r>
                    </a:p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(kredyt)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104 783 048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24 608 604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2034r.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Pekao</a:t>
                      </a:r>
                      <a:r>
                        <a:rPr lang="pl-PL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S.A</a:t>
                      </a:r>
                    </a:p>
                    <a:p>
                      <a:r>
                        <a:rPr lang="pl-PL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(obligacje)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44 000 000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5 945 670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2023r.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WFOŚiGW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4 222 232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568 492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2028r.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Ogółem 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153 005 280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31 122 766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1326543" y="514605"/>
            <a:ext cx="89096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Wyniki ekonomiczne MPWIK Sp. z o.o. na dzień 31.12.2018r.</a:t>
            </a:r>
            <a:endParaRPr lang="pl-PL" sz="2400" b="1" cap="none" spc="0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326544" y="2519250"/>
            <a:ext cx="94939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Zobowiązania finansowe MPWIK Sp. z o.o. na dzień 31.12.2018r.</a:t>
            </a:r>
          </a:p>
          <a:p>
            <a:pPr algn="ctr"/>
            <a:r>
              <a:rPr lang="pl-PL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(kredyty, obligacje, pożyczki)</a:t>
            </a:r>
          </a:p>
        </p:txBody>
      </p:sp>
    </p:spTree>
    <p:extLst>
      <p:ext uri="{BB962C8B-B14F-4D97-AF65-F5344CB8AC3E}">
        <p14:creationId xmlns:p14="http://schemas.microsoft.com/office/powerpoint/2010/main" val="21978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939464" y="1367480"/>
            <a:ext cx="1033848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 zakresie uchwalania taryf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dla zbiorowego zaopatrzenia w wodę </a:t>
            </a:r>
            <a:b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i odprowadzenia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ścieków obowiązywały następujące procedury</a:t>
            </a:r>
          </a:p>
          <a:p>
            <a:pPr marL="342900" indent="-342900">
              <a:buAutoNum type="arabicPeriod"/>
            </a:pPr>
            <a:r>
              <a:rPr lang="pl-P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 2018r. MPWiK Sp. z o.o.: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opracowuje i przedkłada taryfy Prezydentowi Miasta;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aryfy zatwierdza uchwała Rady Miasta;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ysokość taryf pozostaje pod nadzorem wojewody.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 2018r.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związku ze zmianą Ustawy Prawo Wodne z 20 lipca 2017r.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l-P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MPWiK Sp. z o.o.: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opracowuje taryfy i przedkłada Państwowemu Gospodarstwu Wodnemu Wody Polskie (PGWWP);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PGWWP zatwierdza lub odrzuca taryfy;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aryfy są zatwierdzone </a:t>
            </a:r>
            <a:r>
              <a:rPr lang="pl-PL" sz="2400" smtClean="0">
                <a:latin typeface="Arial" panose="020B0604020202020204" pitchFamily="34" charset="0"/>
                <a:cs typeface="Arial" panose="020B0604020202020204" pitchFamily="34" charset="0"/>
              </a:rPr>
              <a:t>na okres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24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lat.</a:t>
            </a:r>
          </a:p>
        </p:txBody>
      </p:sp>
      <p:sp>
        <p:nvSpPr>
          <p:cNvPr id="3" name="Prostokąt 2"/>
          <p:cNvSpPr/>
          <p:nvPr/>
        </p:nvSpPr>
        <p:spPr>
          <a:xfrm>
            <a:off x="2029680" y="291867"/>
            <a:ext cx="729238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Sytuacja finansowa Spółki w kontekście polityki </a:t>
            </a:r>
          </a:p>
          <a:p>
            <a:pPr algn="ctr"/>
            <a:r>
              <a:rPr lang="pl-PL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zarządzania Właściciela (taryfy)</a:t>
            </a:r>
            <a:endParaRPr lang="pl-PL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476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092787"/>
              </p:ext>
            </p:extLst>
          </p:nvPr>
        </p:nvGraphicFramePr>
        <p:xfrm>
          <a:off x="1184432" y="786324"/>
          <a:ext cx="10449211" cy="5270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0202"/>
                <a:gridCol w="1370467"/>
                <a:gridCol w="1269484"/>
                <a:gridCol w="1269484"/>
                <a:gridCol w="1365659"/>
                <a:gridCol w="1231017"/>
                <a:gridCol w="1500300"/>
                <a:gridCol w="1442598"/>
              </a:tblGrid>
              <a:tr h="48947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Stawki zgodnie z obowiązującymi w MPWiK sp. z o.o. Taryfami za zbiorowe zaopatrzenie w wodę i zbiorowe odprowadzanie ścieków dla Miasta Mysłowic uchwalone przez Radę Miasta Mysłowice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625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ROK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Cena za 1m³ wody brutto [zł]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Cena za 1m³ odprowadz. ścieków brutto [zł]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Cena za 1m</a:t>
                      </a:r>
                      <a:r>
                        <a:rPr lang="pl-PL" sz="1000" u="none" strike="noStrike" baseline="30000" dirty="0">
                          <a:effectLst/>
                        </a:rPr>
                        <a:t>3 </a:t>
                      </a:r>
                      <a:r>
                        <a:rPr lang="pl-PL" sz="1000" u="none" strike="noStrike" dirty="0">
                          <a:effectLst/>
                        </a:rPr>
                        <a:t>ogółem brutto [zł]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Dopłata do 1m³ wody brutto [zł]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Dopłata do 1m³ odprowadz. ścieków brutto [zł]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Cena za 1m³ wody brutto z dopłatą [zł]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Cena za 1m³ odprowadz. ścieków brutto z dopłatą  [zł]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</a:tr>
              <a:tr h="24473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2007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4,60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2,87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7,47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-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</a:tr>
              <a:tr h="24473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2008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5,78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3,27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9,05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-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</a:tr>
              <a:tr h="24473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2009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5,82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3,70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>
                          <a:effectLst/>
                        </a:rPr>
                        <a:t>9,52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-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</a:tr>
              <a:tr h="24473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2010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5,82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5,79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11,61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-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</a:tr>
              <a:tr h="24473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2011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6,04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7,50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13,54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-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</a:tr>
              <a:tr h="24473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2012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6,30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7,81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14,11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-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</a:tr>
              <a:tr h="25697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2013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7,33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11,67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19,00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0,87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3,67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6,46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8,00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</a:tr>
              <a:tr h="25697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2014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6,64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10,47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>
                          <a:effectLst/>
                        </a:rPr>
                        <a:t>17,11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2,22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6,64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8,25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</a:tr>
              <a:tr h="24473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2015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6,86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10,82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17,68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0,02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2,33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6,84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8,49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</a:tr>
              <a:tr h="24473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2016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7,11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10,90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18,01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0,06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2,16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7,05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8,74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</a:tr>
              <a:tr h="24473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2017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7,26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9,06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16,32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-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</a:tr>
              <a:tr h="24473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2018*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7,26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9,06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16,32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u="none" strike="noStrike" dirty="0">
                          <a:effectLst/>
                        </a:rPr>
                        <a:t>-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>
                          <a:effectLst/>
                        </a:rPr>
                        <a:t>-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b"/>
                </a:tc>
              </a:tr>
              <a:tr h="238254">
                <a:tc>
                  <a:txBody>
                    <a:bodyPr/>
                    <a:lstStyle/>
                    <a:p>
                      <a:pPr algn="ctr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b"/>
                </a:tc>
              </a:tr>
              <a:tr h="41906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>
                          <a:effectLst/>
                        </a:rPr>
                        <a:t>*Wniosek MPWiK </a:t>
                      </a:r>
                      <a:r>
                        <a:rPr lang="pl-PL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r>
                        <a:rPr lang="pl-PL" sz="9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12.03.2018r.</a:t>
                      </a:r>
                      <a:r>
                        <a:rPr lang="pl-PL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900" u="none" strike="noStrike" dirty="0">
                          <a:effectLst/>
                        </a:rPr>
                        <a:t>podwyższający wysokość taryf negatywnie zaopiniowany przez PGWWP- utrzymanie stawek obowiązujących w 2017r.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51" marR="8251" marT="8251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1265859" y="282562"/>
            <a:ext cx="86324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Realizacja polityki wprowadzania taryf w latach 2014-2018</a:t>
            </a:r>
            <a:endParaRPr lang="pl-PL" sz="2400" b="1" cap="none" spc="0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9577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909014" y="2235620"/>
            <a:ext cx="108257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Utrata przychodów z tytułu stawek za wodę– 3 861 000 zł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Utrata przychodów z tytułu stawek za ścieki – 17 181 000 zł</a:t>
            </a:r>
          </a:p>
          <a:p>
            <a:r>
              <a:rPr lang="pl-PL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Utrata przychodów ogółem – 21 042 000 zł</a:t>
            </a:r>
            <a:endParaRPr lang="pl-PL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909014" y="774931"/>
            <a:ext cx="96536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Konsekwencje finansowe dla Spółki utrzymania zaniżonych taryf</a:t>
            </a:r>
          </a:p>
          <a:p>
            <a:pPr algn="ctr"/>
            <a:r>
              <a:rPr lang="pl-PL" sz="2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okresie 2014-2018</a:t>
            </a:r>
          </a:p>
        </p:txBody>
      </p:sp>
    </p:spTree>
    <p:extLst>
      <p:ext uri="{BB962C8B-B14F-4D97-AF65-F5344CB8AC3E}">
        <p14:creationId xmlns:p14="http://schemas.microsoft.com/office/powerpoint/2010/main" val="18783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963826" y="1466333"/>
            <a:ext cx="981126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Powierzenie realizacji projektu pn. „Gospodarka wodno-ściekowa w Mysłowicach 2004/PL/16/C/PE/011” nowo powołanej Jednostce Realizującej Projekt w formie spółki komunalnej (MPWiK Sp. z o.o.) o bardzo niskiej zdolności kredytowej.</a:t>
            </a:r>
          </a:p>
          <a:p>
            <a:pPr algn="just"/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Podjęcie decyzji o zwiększeniu zakresu projektu powodującej wzrost początkowo planowanych kosztów z 24 153 000 € (studium Wykonalności Projektu) do </a:t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44 194 000 €.</a:t>
            </a:r>
          </a:p>
          <a:p>
            <a:pPr algn="just"/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Zatwierdzenie niekorzystnej struktury kosztów niekwalifikowanych do kosztów kwalifikowanych projektu (objętych dofinansowaniem):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Całkowita wartość projektu (realizacja 2004-2010)- 44 344 717,77 €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Koszt kwalifikowany projektu- 24 153 759,00 €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Dofinansowanie z Funduszu Spójności (FJ)- 15 458 406,00 €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Udział procentowy dofinansowania FJ w całkowitych kosztach projektu- 34,86%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Udział własny w całkowitych kosztach projektu- 28 886 311,77 € (65,14%)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44737" y="635336"/>
            <a:ext cx="108494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Sytuacja finansowa Spółki w kontekście polityki zarządzania Właściciela </a:t>
            </a:r>
            <a:endParaRPr lang="pl-PL" sz="2400" b="1" cap="none" spc="0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(inwestycje)</a:t>
            </a:r>
            <a:endParaRPr lang="pl-PL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05501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947351" y="579500"/>
            <a:ext cx="948999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Przerzucenie na Spółkę kosztów utrzymania sieci kanalizacji deszczowej na podstawie Umowy z dnia 16.03.2009r. pomiędzy Gminą Mysłowice </a:t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MPWiK Sp. z o.o. dot. użyczenia Spółce elementów sieci kanalizacji deszczowej znajdujących się na obszarze administracyjnym Miasta Mysłowice, które znajdują się w ewidencji środków trwałych Gminy Mysłowice (umowa związana z realizacją projektu pn. „Gospodarka wodno-ściekowa na terenie Gminy Mysłowice”).</a:t>
            </a:r>
          </a:p>
          <a:p>
            <a:pPr algn="just"/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§3. Spółka nie może pobierać pożytków z sieci oddanej niniejszą umową użyczenia do czasu zatwierdzenia uchwałą Rady Miasta Mysłowice taryfy dotyczącej uzgodnień cenowych za odprowadzenia wód opadowych. </a:t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Brak uchwały. </a:t>
            </a:r>
          </a:p>
          <a:p>
            <a:pPr algn="just"/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Skutki finansowe dla Spółki związane z utrzymaniem systemu kanalizacji deszczowej (na przykładzie 2018r.):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odatek od nieruchomości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- 521 955,79 zł/rok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mortyzacja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- 423 930,49 zł/rok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oszty uiszczenia opłat za usługi wodne do PGW Wody Polskie-</a:t>
            </a:r>
            <a:b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616 501,41 zł/rok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oszty czyszczenia separatorów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ok. 120 000,00 zł/rok</a:t>
            </a:r>
          </a:p>
          <a:p>
            <a:pPr algn="just"/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Koszty ogółem- ok. 1 682 388 zł/rok</a:t>
            </a:r>
            <a:endParaRPr lang="pl-PL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1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342767" y="601361"/>
            <a:ext cx="988540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Spowodowanie zaburzeń płynności finansowej Spółki poprzez brak wniesienia przez Gminę planowanej w Studium Wykonalności kwoty 12 333 000 zł środków własnych.</a:t>
            </a:r>
          </a:p>
          <a:p>
            <a:pPr algn="just"/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23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opl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Kropla</Template>
  <TotalTime>770</TotalTime>
  <Words>1674</Words>
  <Application>Microsoft Office PowerPoint</Application>
  <PresentationFormat>Niestandardowy</PresentationFormat>
  <Paragraphs>633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Kropla</vt:lpstr>
      <vt:lpstr>Prezentacja programu PowerPoint</vt:lpstr>
      <vt:lpstr>Prezentacja programu PowerPoint</vt:lpstr>
      <vt:lpstr> Przychody netto- 40 726 000 zł Koszty ogółem-     45 888 300 zł Strata-                        5 237 000 zł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Cubała-Januś</dc:creator>
  <cp:lastModifiedBy>wielkim</cp:lastModifiedBy>
  <cp:revision>120</cp:revision>
  <dcterms:created xsi:type="dcterms:W3CDTF">2019-01-24T08:28:11Z</dcterms:created>
  <dcterms:modified xsi:type="dcterms:W3CDTF">2019-02-01T09:44:04Z</dcterms:modified>
</cp:coreProperties>
</file>